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2" r:id="rId5"/>
    <p:sldMasterId id="2147483703" r:id="rId6"/>
    <p:sldMasterId id="2147483708" r:id="rId7"/>
    <p:sldMasterId id="2147483713" r:id="rId8"/>
    <p:sldMasterId id="2147483718" r:id="rId9"/>
    <p:sldMasterId id="2147483723" r:id="rId10"/>
    <p:sldMasterId id="2147483728" r:id="rId11"/>
  </p:sldMasterIdLst>
  <p:notesMasterIdLst>
    <p:notesMasterId r:id="rId24"/>
  </p:notesMasterIdLst>
  <p:sldIdLst>
    <p:sldId id="13686" r:id="rId12"/>
    <p:sldId id="2145705899" r:id="rId13"/>
    <p:sldId id="2145705887" r:id="rId14"/>
    <p:sldId id="2145705885" r:id="rId15"/>
    <p:sldId id="2145705896" r:id="rId16"/>
    <p:sldId id="2145705876" r:id="rId17"/>
    <p:sldId id="2145705898" r:id="rId18"/>
    <p:sldId id="2145705889" r:id="rId19"/>
    <p:sldId id="2145705894" r:id="rId20"/>
    <p:sldId id="2145705893" r:id="rId21"/>
    <p:sldId id="2145705895" r:id="rId22"/>
    <p:sldId id="214570589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0288C-C504-B543-9ABB-65FA99196322}" v="1" dt="2022-08-16T14:03:15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51"/>
    <p:restoredTop sz="96475"/>
  </p:normalViewPr>
  <p:slideViewPr>
    <p:cSldViewPr snapToGrid="0">
      <p:cViewPr varScale="1">
        <p:scale>
          <a:sx n="124" d="100"/>
          <a:sy n="124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572" y="588140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HTT splicing enhancer on-target and off-target effects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Aug 16,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600" dirty="0">
                <a:latin typeface="Arial" panose="020B0604020202020204" pitchFamily="34" charset="0"/>
              </a:rPr>
              <a:t>RDS Group Meeting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635572" y="4410822"/>
            <a:ext cx="5525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432" y="1763281"/>
            <a:ext cx="11425211" cy="684355"/>
          </a:xfrm>
        </p:spPr>
        <p:txBody>
          <a:bodyPr/>
          <a:lstStyle/>
          <a:p>
            <a:r>
              <a:rPr lang="en-US" dirty="0"/>
              <a:t>The 9 </a:t>
            </a:r>
            <a:r>
              <a:rPr lang="en-US" dirty="0" err="1"/>
              <a:t>ggsashimi</a:t>
            </a:r>
            <a:r>
              <a:rPr lang="en-US" dirty="0"/>
              <a:t> plots in PDF format</a:t>
            </a:r>
          </a:p>
        </p:txBody>
      </p:sp>
    </p:spTree>
    <p:extLst>
      <p:ext uri="{BB962C8B-B14F-4D97-AF65-F5344CB8AC3E}">
        <p14:creationId xmlns:p14="http://schemas.microsoft.com/office/powerpoint/2010/main" val="24516937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11122346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5A534D-1AB4-4042-2F3D-29A13B1B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dPSI</a:t>
            </a:r>
            <a:r>
              <a:rPr lang="en-US" dirty="0"/>
              <a:t> and </a:t>
            </a:r>
            <a:r>
              <a:rPr lang="en-US" dirty="0" err="1"/>
              <a:t>stop_codon</a:t>
            </a:r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E93FA93-8199-296E-083A-E1E6183A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" y="1457324"/>
            <a:ext cx="3193473" cy="4412673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2403BCE-7F45-78D6-736E-122A0710D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457323"/>
            <a:ext cx="2447926" cy="4412673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D44499D-D079-9B37-B38E-B420CCA6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74" y="1457323"/>
            <a:ext cx="3898321" cy="4412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80CE7D-BD8B-D4A5-4FC9-782880950226}"/>
              </a:ext>
            </a:extLst>
          </p:cNvPr>
          <p:cNvSpPr txBox="1"/>
          <p:nvPr/>
        </p:nvSpPr>
        <p:spPr>
          <a:xfrm>
            <a:off x="849153" y="84751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from leafcutter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0BC61-2234-90F3-6207-6EDDA3C1571D}"/>
              </a:ext>
            </a:extLst>
          </p:cNvPr>
          <p:cNvSpPr txBox="1"/>
          <p:nvPr/>
        </p:nvSpPr>
        <p:spPr>
          <a:xfrm>
            <a:off x="4692392" y="8602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F58441-4F86-D756-0921-BC097126662F}"/>
              </a:ext>
            </a:extLst>
          </p:cNvPr>
          <p:cNvSpPr txBox="1"/>
          <p:nvPr/>
        </p:nvSpPr>
        <p:spPr>
          <a:xfrm>
            <a:off x="9042992" y="87460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merged</a:t>
            </a:r>
          </a:p>
        </p:txBody>
      </p:sp>
    </p:spTree>
    <p:extLst>
      <p:ext uri="{BB962C8B-B14F-4D97-AF65-F5344CB8AC3E}">
        <p14:creationId xmlns:p14="http://schemas.microsoft.com/office/powerpoint/2010/main" val="21027706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4" y="317660"/>
            <a:ext cx="11425211" cy="684355"/>
          </a:xfrm>
        </p:spPr>
        <p:txBody>
          <a:bodyPr/>
          <a:lstStyle/>
          <a:p>
            <a:r>
              <a:rPr lang="en-US" sz="2400" dirty="0"/>
              <a:t>Huntingtin protein (HTT)  and Huntington </a:t>
            </a:r>
            <a:r>
              <a:rPr lang="en-US" sz="2400" dirty="0" err="1"/>
              <a:t>Diseass</a:t>
            </a:r>
            <a:r>
              <a:rPr lang="en-US" sz="2400" dirty="0"/>
              <a:t> (HD)</a:t>
            </a:r>
          </a:p>
        </p:txBody>
      </p:sp>
      <p:pic>
        <p:nvPicPr>
          <p:cNvPr id="1026" name="Picture 2" descr="Abstract Image">
            <a:extLst>
              <a:ext uri="{FF2B5EF4-FFF2-40B4-BE49-F238E27FC236}">
                <a16:creationId xmlns:a16="http://schemas.microsoft.com/office/drawing/2014/main" id="{88E7CB22-C814-7853-D634-7D845F3B9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78" y="1317338"/>
            <a:ext cx="3850227" cy="30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0F0009-23E9-4342-D1E6-3EB6AA601F25}"/>
              </a:ext>
            </a:extLst>
          </p:cNvPr>
          <p:cNvSpPr txBox="1"/>
          <p:nvPr/>
        </p:nvSpPr>
        <p:spPr>
          <a:xfrm>
            <a:off x="236306" y="4698737"/>
            <a:ext cx="118126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is believed be responsible for Huntington’s Disease (HD)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Georgia" panose="02040502050405020303" pitchFamily="18" charset="0"/>
              </a:rPr>
              <a:t>wtHTT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contains fewer (not more than 35 Qs) polyglutamine residues while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mHTT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has  more than 35 Qs</a:t>
            </a: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endParaRPr lang="en-US" sz="16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rgbClr val="1A3DFF"/>
              </a:buClr>
              <a:buSzPct val="150000"/>
              <a:buFont typeface="Wingdings" pitchFamily="2" charset="2"/>
              <a:buChar char="Ø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 general assumption:  short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polyP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domain is that it might act as an antagonist for </a:t>
            </a:r>
            <a:r>
              <a:rPr lang="el-GR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β-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sheet formation and keep HTT soluble</a:t>
            </a:r>
            <a:endParaRPr lang="en-US" sz="1600" dirty="0"/>
          </a:p>
        </p:txBody>
      </p:sp>
      <p:pic>
        <p:nvPicPr>
          <p:cNvPr id="1041" name="Picture 17" descr="mHTT Protein: The Fundamental Cause of Huntington's Disease">
            <a:extLst>
              <a:ext uri="{FF2B5EF4-FFF2-40B4-BE49-F238E27FC236}">
                <a16:creationId xmlns:a16="http://schemas.microsoft.com/office/drawing/2014/main" id="{CE92D12C-DF29-B45C-4E35-B999DF90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4" y="1510955"/>
            <a:ext cx="2971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otential molecular pathogenesis of toxicity of mHtt aggregates. Mutant...  | Download Scientific Diagram">
            <a:extLst>
              <a:ext uri="{FF2B5EF4-FFF2-40B4-BE49-F238E27FC236}">
                <a16:creationId xmlns:a16="http://schemas.microsoft.com/office/drawing/2014/main" id="{1B2DC9BE-6394-E713-A8AB-066DFA4E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55" y="1338666"/>
            <a:ext cx="3938951" cy="29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AB702A-EE00-2DBE-C6A9-DEF71AD844F5}"/>
              </a:ext>
            </a:extLst>
          </p:cNvPr>
          <p:cNvSpPr txBox="1"/>
          <p:nvPr/>
        </p:nvSpPr>
        <p:spPr>
          <a:xfrm>
            <a:off x="387604" y="90409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(A)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591309-5578-749C-4CBF-92D501474FC9}"/>
              </a:ext>
            </a:extLst>
          </p:cNvPr>
          <p:cNvSpPr txBox="1"/>
          <p:nvPr/>
        </p:nvSpPr>
        <p:spPr>
          <a:xfrm>
            <a:off x="3926625" y="925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(B)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D67339-C586-0C74-DE45-6706D9C57A1F}"/>
              </a:ext>
            </a:extLst>
          </p:cNvPr>
          <p:cNvSpPr txBox="1"/>
          <p:nvPr/>
        </p:nvSpPr>
        <p:spPr>
          <a:xfrm>
            <a:off x="8198778" y="93325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D48B8-9837-AB0C-B09C-F79F354E849B}"/>
              </a:ext>
            </a:extLst>
          </p:cNvPr>
          <p:cNvSpPr txBox="1"/>
          <p:nvPr/>
        </p:nvSpPr>
        <p:spPr>
          <a:xfrm>
            <a:off x="9642283" y="4698737"/>
            <a:ext cx="240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Plots from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Sanda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200" b="0" i="1" dirty="0" err="1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Nastasia</a:t>
            </a:r>
            <a:r>
              <a:rPr lang="en-US" sz="1200" b="0" i="1" dirty="0">
                <a:solidFill>
                  <a:srgbClr val="1A3DFF"/>
                </a:solidFill>
                <a:effectLst/>
                <a:latin typeface="Roboto" panose="02000000000000000000" pitchFamily="2" charset="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28125089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 gene poison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2413875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3214302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896807" y="4966669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6D6C65-B93A-D679-590B-9A91E1AFA358}"/>
              </a:ext>
            </a:extLst>
          </p:cNvPr>
          <p:cNvSpPr txBox="1"/>
          <p:nvPr/>
        </p:nvSpPr>
        <p:spPr>
          <a:xfrm>
            <a:off x="596494" y="558711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By Jessica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TST11872 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7962-D91A-D040-BD08-FB4363E8D010}"/>
              </a:ext>
            </a:extLst>
          </p:cNvPr>
          <p:cNvSpPr txBox="1"/>
          <p:nvPr/>
        </p:nvSpPr>
        <p:spPr>
          <a:xfrm>
            <a:off x="297886" y="4352429"/>
            <a:ext cx="2526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Strategies for comparison:</a:t>
            </a:r>
          </a:p>
          <a:p>
            <a:endParaRPr lang="en-US" sz="1000" b="1" i="1" dirty="0"/>
          </a:p>
          <a:p>
            <a:r>
              <a:rPr lang="en-US" sz="1000" b="1" dirty="0"/>
              <a:t>Comp1:  NGN2 ~4x</a:t>
            </a:r>
          </a:p>
          <a:p>
            <a:r>
              <a:rPr lang="en-US" sz="1000" dirty="0"/>
              <a:t>BIO-1755497 (Bran) NGN2, Low (4x)</a:t>
            </a:r>
          </a:p>
          <a:p>
            <a:r>
              <a:rPr lang="en-US" sz="1000" dirty="0"/>
              <a:t>BIO-2006152 (PTC-518) NGN2, Low (5x)</a:t>
            </a:r>
          </a:p>
          <a:p>
            <a:r>
              <a:rPr lang="en-US" sz="1000" dirty="0"/>
              <a:t>BIO-2059811 (PTC) NGN2, Low (4x)</a:t>
            </a:r>
          </a:p>
          <a:p>
            <a:r>
              <a:rPr lang="en-US" sz="1000" dirty="0"/>
              <a:t>BIO-2135644 (PTC) NGN2, Low (4.4x)</a:t>
            </a:r>
          </a:p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9D71-7C97-1645-82B9-4CAEEAC375DA}"/>
              </a:ext>
            </a:extLst>
          </p:cNvPr>
          <p:cNvSpPr txBox="1"/>
          <p:nvPr/>
        </p:nvSpPr>
        <p:spPr>
          <a:xfrm>
            <a:off x="2905125" y="4655584"/>
            <a:ext cx="27318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Comp2:  NGN2 ~9-16x</a:t>
            </a:r>
          </a:p>
          <a:p>
            <a:r>
              <a:rPr lang="en-US" sz="1000" dirty="0"/>
              <a:t>BIO-1755497 (Bran) NGN2, High (13x)</a:t>
            </a:r>
          </a:p>
          <a:p>
            <a:r>
              <a:rPr lang="en-US" sz="1000" dirty="0"/>
              <a:t>BIO-2006152 (PTC-518) NGN2, High (16.5x)</a:t>
            </a:r>
          </a:p>
          <a:p>
            <a:r>
              <a:rPr lang="en-US" sz="1000" dirty="0"/>
              <a:t>BIO-2059811 (PTC) NGN2, High (13.3x)</a:t>
            </a:r>
          </a:p>
          <a:p>
            <a:r>
              <a:rPr lang="en-US" sz="1000" dirty="0"/>
              <a:t>BIO-2135644 (PTC) NGN2, High (14.5x)</a:t>
            </a:r>
          </a:p>
          <a:p>
            <a:r>
              <a:rPr lang="en-US" sz="1000" dirty="0"/>
              <a:t>BIO-2136770 (PTC) NGN2, Low (12x)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NGN2, Low (9x)</a:t>
            </a:r>
          </a:p>
          <a:p>
            <a:r>
              <a:rPr lang="en-US" sz="1000" dirty="0"/>
              <a:t>BIO-2060573 (Internal) NGN2, Low (11x)</a:t>
            </a:r>
          </a:p>
          <a:p>
            <a:r>
              <a:rPr lang="en-US" sz="1000" dirty="0"/>
              <a:t>BIO-2070692 (Remix) NGN2, Low (16x)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6060-EC3C-634E-B12E-66CD1E1F9242}"/>
              </a:ext>
            </a:extLst>
          </p:cNvPr>
          <p:cNvSpPr txBox="1"/>
          <p:nvPr/>
        </p:nvSpPr>
        <p:spPr>
          <a:xfrm>
            <a:off x="5940860" y="4655584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Comp3:  iPSC ~7-10x</a:t>
            </a:r>
          </a:p>
          <a:p>
            <a:r>
              <a:rPr lang="en-US" sz="1000" dirty="0"/>
              <a:t>BIO-2006152 (PTC-518) iPSC, High (10x)</a:t>
            </a:r>
          </a:p>
          <a:p>
            <a:r>
              <a:rPr lang="en-US" sz="1000" dirty="0"/>
              <a:t>BIO-2059811 (PTC) iPSC, High (8.5x)</a:t>
            </a:r>
          </a:p>
          <a:p>
            <a:r>
              <a:rPr lang="en-US" sz="1000" dirty="0"/>
              <a:t>BIO-2135644 (PTC) iPSC, High (12.2x) </a:t>
            </a:r>
          </a:p>
          <a:p>
            <a:r>
              <a:rPr lang="en-US" sz="1000" dirty="0"/>
              <a:t>BIO-2136770 (PTC) iPSC, Low (7x)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iPSC, Low (9x)</a:t>
            </a:r>
          </a:p>
          <a:p>
            <a:r>
              <a:rPr lang="en-US" sz="1000" dirty="0"/>
              <a:t>BIO-2060573 (Internal) iPSC, Low (10x)</a:t>
            </a:r>
          </a:p>
          <a:p>
            <a:r>
              <a:rPr lang="en-US" sz="1000" dirty="0"/>
              <a:t>BIO-2070692 (Remix) iPSC, Low (12x)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5FB4-EA6F-BB40-A622-DFE9C10FF23A}"/>
              </a:ext>
            </a:extLst>
          </p:cNvPr>
          <p:cNvSpPr txBox="1"/>
          <p:nvPr/>
        </p:nvSpPr>
        <p:spPr>
          <a:xfrm>
            <a:off x="11047353" y="42253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Catherine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6B413E-F051-8C44-8B34-6FABFE81D983}"/>
              </a:ext>
            </a:extLst>
          </p:cNvPr>
          <p:cNvGraphicFramePr>
            <a:graphicFrameLocks noGrp="1"/>
          </p:cNvGraphicFramePr>
          <p:nvPr/>
        </p:nvGraphicFramePr>
        <p:xfrm>
          <a:off x="384957" y="1264971"/>
          <a:ext cx="11423650" cy="2976247"/>
        </p:xfrm>
        <a:graphic>
          <a:graphicData uri="http://schemas.openxmlformats.org/drawingml/2006/table">
            <a:tbl>
              <a:tblPr/>
              <a:tblGrid>
                <a:gridCol w="1082493">
                  <a:extLst>
                    <a:ext uri="{9D8B030D-6E8A-4147-A177-3AD203B41FA5}">
                      <a16:colId xmlns:a16="http://schemas.microsoft.com/office/drawing/2014/main" val="49523382"/>
                    </a:ext>
                  </a:extLst>
                </a:gridCol>
                <a:gridCol w="954199">
                  <a:extLst>
                    <a:ext uri="{9D8B030D-6E8A-4147-A177-3AD203B41FA5}">
                      <a16:colId xmlns:a16="http://schemas.microsoft.com/office/drawing/2014/main" val="1294886168"/>
                    </a:ext>
                  </a:extLst>
                </a:gridCol>
                <a:gridCol w="930143">
                  <a:extLst>
                    <a:ext uri="{9D8B030D-6E8A-4147-A177-3AD203B41FA5}">
                      <a16:colId xmlns:a16="http://schemas.microsoft.com/office/drawing/2014/main" val="3779267143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4202463101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1860745650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12285873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824066335"/>
                    </a:ext>
                  </a:extLst>
                </a:gridCol>
                <a:gridCol w="793829">
                  <a:extLst>
                    <a:ext uri="{9D8B030D-6E8A-4147-A177-3AD203B41FA5}">
                      <a16:colId xmlns:a16="http://schemas.microsoft.com/office/drawing/2014/main" val="322337088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275777116"/>
                    </a:ext>
                  </a:extLst>
                </a:gridCol>
                <a:gridCol w="823229">
                  <a:extLst>
                    <a:ext uri="{9D8B030D-6E8A-4147-A177-3AD203B41FA5}">
                      <a16:colId xmlns:a16="http://schemas.microsoft.com/office/drawing/2014/main" val="725424433"/>
                    </a:ext>
                  </a:extLst>
                </a:gridCol>
                <a:gridCol w="801847">
                  <a:extLst>
                    <a:ext uri="{9D8B030D-6E8A-4147-A177-3AD203B41FA5}">
                      <a16:colId xmlns:a16="http://schemas.microsoft.com/office/drawing/2014/main" val="1130269313"/>
                    </a:ext>
                  </a:extLst>
                </a:gridCol>
                <a:gridCol w="1667842">
                  <a:extLst>
                    <a:ext uri="{9D8B030D-6E8A-4147-A177-3AD203B41FA5}">
                      <a16:colId xmlns:a16="http://schemas.microsoft.com/office/drawing/2014/main" val="836204087"/>
                    </a:ext>
                  </a:extLst>
                </a:gridCol>
              </a:tblGrid>
              <a:tr h="508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99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742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14.26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4.95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16.48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~PTC-518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36565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55932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306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9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324.6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30.81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535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946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6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77.9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47.50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128.37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1881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1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23342B-9B27-7142-B65E-0937FA83CFD4}"/>
              </a:ext>
            </a:extLst>
          </p:cNvPr>
          <p:cNvSpPr txBox="1"/>
          <p:nvPr/>
        </p:nvSpPr>
        <p:spPr>
          <a:xfrm>
            <a:off x="8847455" y="4617189"/>
            <a:ext cx="2462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Comp4:  iPSC ~2-4x</a:t>
            </a:r>
          </a:p>
          <a:p>
            <a:r>
              <a:rPr lang="en-US" sz="1000" b="1" dirty="0"/>
              <a:t>BIO-1755497 (Bran) iPSC, High (4x)</a:t>
            </a:r>
          </a:p>
          <a:p>
            <a:r>
              <a:rPr lang="en-US" sz="1000" dirty="0"/>
              <a:t>BIO-2006152 (PTC-518) iPSC, Low (3x)</a:t>
            </a:r>
          </a:p>
          <a:p>
            <a:r>
              <a:rPr lang="en-US" sz="1000" dirty="0"/>
              <a:t>BIO-2059811 (PTC) iPSC, Low (2.6x)</a:t>
            </a:r>
          </a:p>
          <a:p>
            <a:r>
              <a:rPr lang="en-US" sz="1000" dirty="0"/>
              <a:t>BIO-2135644 (PTC) iPSC, Low (4x)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9934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E5A8B-F790-2FF6-2126-A5C2DDE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spliced genes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EEFEAB8-A768-ED01-3DC3-A837AEBD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66800"/>
            <a:ext cx="4639733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06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CDE77524-E5C3-841B-6B1B-3FE3A8E4AF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7124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2F76062-44A6-CA4A-6A58-82E47976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42" y="1506211"/>
            <a:ext cx="3470564" cy="3810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85790AF-359F-C679-FBAB-7F0DB2C3D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06" y="1524000"/>
            <a:ext cx="3560412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A2E5EB-4277-8EAC-54B5-E6015221C353}"/>
              </a:ext>
            </a:extLst>
          </p:cNvPr>
          <p:cNvSpPr txBox="1"/>
          <p:nvPr/>
        </p:nvSpPr>
        <p:spPr>
          <a:xfrm>
            <a:off x="2476002" y="68654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87EACF-2F3D-AD1D-DC26-5FA4DDCA2961}"/>
              </a:ext>
            </a:extLst>
          </p:cNvPr>
          <p:cNvSpPr txBox="1"/>
          <p:nvPr/>
        </p:nvSpPr>
        <p:spPr>
          <a:xfrm>
            <a:off x="6333627" y="7043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30A04D-3E38-8AF4-3555-7CB0EA9860DB}"/>
              </a:ext>
            </a:extLst>
          </p:cNvPr>
          <p:cNvGrpSpPr/>
          <p:nvPr/>
        </p:nvGrpSpPr>
        <p:grpSpPr>
          <a:xfrm>
            <a:off x="2587230" y="5316211"/>
            <a:ext cx="574787" cy="772299"/>
            <a:chOff x="958738" y="5334000"/>
            <a:chExt cx="574787" cy="772299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44E34C-419E-9EEC-2B84-0720FAC014B1}"/>
                </a:ext>
              </a:extLst>
            </p:cNvPr>
            <p:cNvCxnSpPr/>
            <p:nvPr/>
          </p:nvCxnSpPr>
          <p:spPr>
            <a:xfrm flipV="1">
              <a:off x="1200150" y="5334000"/>
              <a:ext cx="333375" cy="495300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F83EBD-0F2E-D7C7-99C3-A97BC263DA1D}"/>
                </a:ext>
              </a:extLst>
            </p:cNvPr>
            <p:cNvSpPr/>
            <p:nvPr/>
          </p:nvSpPr>
          <p:spPr>
            <a:xfrm>
              <a:off x="958738" y="5829300"/>
              <a:ext cx="482824" cy="2769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sz="1200" dirty="0">
                  <a:cs typeface="Arial"/>
                </a:rPr>
                <a:t>1.00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55F644-30BA-972F-0C1A-63236229EDEA}"/>
              </a:ext>
            </a:extLst>
          </p:cNvPr>
          <p:cNvGrpSpPr/>
          <p:nvPr/>
        </p:nvGrpSpPr>
        <p:grpSpPr>
          <a:xfrm>
            <a:off x="6044804" y="5343525"/>
            <a:ext cx="574787" cy="772299"/>
            <a:chOff x="958738" y="5334000"/>
            <a:chExt cx="574787" cy="77229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3560F5-B8C5-C404-F06B-D9B6A3C3B7B7}"/>
                </a:ext>
              </a:extLst>
            </p:cNvPr>
            <p:cNvCxnSpPr/>
            <p:nvPr/>
          </p:nvCxnSpPr>
          <p:spPr>
            <a:xfrm flipV="1">
              <a:off x="1200150" y="5334000"/>
              <a:ext cx="333375" cy="495300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904DD-5D81-FE92-9904-A2F59676EBBF}"/>
                </a:ext>
              </a:extLst>
            </p:cNvPr>
            <p:cNvSpPr/>
            <p:nvPr/>
          </p:nvSpPr>
          <p:spPr>
            <a:xfrm>
              <a:off x="958738" y="5829300"/>
              <a:ext cx="482824" cy="27699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spcBef>
                  <a:spcPts val="200"/>
                </a:spcBef>
              </a:pPr>
              <a:r>
                <a:rPr lang="en-US" sz="1200" dirty="0">
                  <a:cs typeface="Arial"/>
                </a:rPr>
                <a:t>1.00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Algorithm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901256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3045715" y="1523022"/>
            <a:ext cx="479618" cy="369332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760475" y="4205373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rMATS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03D6A9-871A-28BB-4125-F3EA52933770}"/>
              </a:ext>
            </a:extLst>
          </p:cNvPr>
          <p:cNvSpPr txBox="1"/>
          <p:nvPr/>
        </p:nvSpPr>
        <p:spPr>
          <a:xfrm>
            <a:off x="2393575" y="2934764"/>
            <a:ext cx="488551" cy="383175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F63A6F-4540-FA21-3377-A8E385C83E9F}"/>
              </a:ext>
            </a:extLst>
          </p:cNvPr>
          <p:cNvSpPr txBox="1"/>
          <p:nvPr/>
        </p:nvSpPr>
        <p:spPr>
          <a:xfrm>
            <a:off x="3761714" y="2940901"/>
            <a:ext cx="479618" cy="369332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1FE04-034A-162E-9A30-0D504ACBC656}"/>
              </a:ext>
            </a:extLst>
          </p:cNvPr>
          <p:cNvSpPr txBox="1"/>
          <p:nvPr/>
        </p:nvSpPr>
        <p:spPr>
          <a:xfrm>
            <a:off x="2050850" y="4009624"/>
            <a:ext cx="162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 C1+C3</a:t>
            </a:r>
          </a:p>
          <a:p>
            <a:r>
              <a:rPr lang="en-US" dirty="0"/>
              <a:t>------------------</a:t>
            </a:r>
          </a:p>
          <a:p>
            <a:r>
              <a:rPr lang="en-US" dirty="0"/>
              <a:t>C1+2*C2+C3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540476-E448-FA97-67D8-6E3E61DD4472}"/>
              </a:ext>
            </a:extLst>
          </p:cNvPr>
          <p:cNvSpPr/>
          <p:nvPr/>
        </p:nvSpPr>
        <p:spPr>
          <a:xfrm>
            <a:off x="4542769" y="423307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leafcutter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8A217-AAA2-7B74-015F-6E483F2FEEDC}"/>
              </a:ext>
            </a:extLst>
          </p:cNvPr>
          <p:cNvSpPr txBox="1"/>
          <p:nvPr/>
        </p:nvSpPr>
        <p:spPr>
          <a:xfrm>
            <a:off x="5833144" y="4037329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C1</a:t>
            </a:r>
          </a:p>
          <a:p>
            <a:r>
              <a:rPr lang="en-US" dirty="0"/>
              <a:t>---------------</a:t>
            </a:r>
          </a:p>
          <a:p>
            <a:r>
              <a:rPr lang="en-US" dirty="0"/>
              <a:t>C1+C2+C3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C9415E-18DB-9839-5E78-8D292038A918}"/>
              </a:ext>
            </a:extLst>
          </p:cNvPr>
          <p:cNvSpPr/>
          <p:nvPr/>
        </p:nvSpPr>
        <p:spPr>
          <a:xfrm>
            <a:off x="8325063" y="4205373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majiq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F8A6BF-3EEE-1333-34A9-09CBCB12D67C}"/>
              </a:ext>
            </a:extLst>
          </p:cNvPr>
          <p:cNvSpPr txBox="1"/>
          <p:nvPr/>
        </p:nvSpPr>
        <p:spPr>
          <a:xfrm>
            <a:off x="9487198" y="3928374"/>
            <a:ext cx="1281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C1</a:t>
            </a:r>
          </a:p>
          <a:p>
            <a:r>
              <a:rPr lang="en-US" dirty="0"/>
              <a:t>----------  + </a:t>
            </a:r>
          </a:p>
          <a:p>
            <a:r>
              <a:rPr lang="en-US" dirty="0"/>
              <a:t>C1+ C2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B11B1D-A35F-6573-5E83-B4DA02506A73}"/>
              </a:ext>
            </a:extLst>
          </p:cNvPr>
          <p:cNvSpPr txBox="1"/>
          <p:nvPr/>
        </p:nvSpPr>
        <p:spPr>
          <a:xfrm>
            <a:off x="10846537" y="3928374"/>
            <a:ext cx="909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C3</a:t>
            </a:r>
          </a:p>
          <a:p>
            <a:r>
              <a:rPr lang="en-US" dirty="0"/>
              <a:t>---------</a:t>
            </a:r>
          </a:p>
          <a:p>
            <a:r>
              <a:rPr lang="en-US" dirty="0"/>
              <a:t>C2+C3</a:t>
            </a:r>
          </a:p>
        </p:txBody>
      </p:sp>
    </p:spTree>
    <p:extLst>
      <p:ext uri="{BB962C8B-B14F-4D97-AF65-F5344CB8AC3E}">
        <p14:creationId xmlns:p14="http://schemas.microsoft.com/office/powerpoint/2010/main" val="351480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1755760" y="704334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B3CCB63-0BEC-9257-3CFE-D6ACEFD71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4" y="1073665"/>
            <a:ext cx="4745959" cy="474595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FE0D41A-07FA-CEF3-9D59-45348D5BD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39" y="1073665"/>
            <a:ext cx="4558208" cy="4558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8126253" y="7043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2757128" y="1021834"/>
            <a:ext cx="584647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Updated </a:t>
            </a:r>
            <a:r>
              <a:rPr lang="en-US" dirty="0" err="1">
                <a:solidFill>
                  <a:srgbClr val="FF0000"/>
                </a:solidFill>
              </a:rPr>
              <a:t>Intron_retension_rate</a:t>
            </a:r>
            <a:r>
              <a:rPr lang="en-US" dirty="0">
                <a:solidFill>
                  <a:srgbClr val="FF0000"/>
                </a:solidFill>
              </a:rPr>
              <a:t> (from leafcutter + </a:t>
            </a:r>
            <a:r>
              <a:rPr lang="en-US" dirty="0" err="1">
                <a:solidFill>
                  <a:srgbClr val="FF0000"/>
                </a:solidFill>
              </a:rPr>
              <a:t>majiq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5B41E58-EF86-2D10-9D4D-1135E279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64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13C9A966515F43B10874FC34CFCDD0" ma:contentTypeVersion="10" ma:contentTypeDescription="Create a new document." ma:contentTypeScope="" ma:versionID="92b19bc45c034e3e1d269b47d51e99f5">
  <xsd:schema xmlns:xsd="http://www.w3.org/2001/XMLSchema" xmlns:xs="http://www.w3.org/2001/XMLSchema" xmlns:p="http://schemas.microsoft.com/office/2006/metadata/properties" xmlns:ns2="da2c05b7-9b78-4aff-b38f-b4bb427418bb" xmlns:ns3="2ad1f5f9-acff-4827-a3a0-f95e4fc19cd3" targetNamespace="http://schemas.microsoft.com/office/2006/metadata/properties" ma:root="true" ma:fieldsID="458ef23802525ce66a5c3d7672c1e1e5" ns2:_="" ns3:_="">
    <xsd:import namespace="da2c05b7-9b78-4aff-b38f-b4bb427418bb"/>
    <xsd:import namespace="2ad1f5f9-acff-4827-a3a0-f95e4fc19c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c05b7-9b78-4aff-b38f-b4bb427418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d1f5f9-acff-4827-a3a0-f95e4fc19cd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0A256D-B2C2-466D-A715-C11B8DFF3D65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da2c05b7-9b78-4aff-b38f-b4bb427418bb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ad1f5f9-acff-4827-a3a0-f95e4fc19cd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40D83A-D245-4883-9273-30D6A83695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52A5D9-C3CC-45D6-A270-B6D2B90130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2c05b7-9b78-4aff-b38f-b4bb427418bb"/>
    <ds:schemaRef ds:uri="2ad1f5f9-acff-4827-a3a0-f95e4fc19c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3169</TotalTime>
  <Words>754</Words>
  <Application>Microsoft Macintosh PowerPoint</Application>
  <PresentationFormat>Widescreen</PresentationFormat>
  <Paragraphs>252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Calibri</vt:lpstr>
      <vt:lpstr>Century Gothic</vt:lpstr>
      <vt:lpstr>Georgia</vt:lpstr>
      <vt:lpstr>Roboto</vt:lpstr>
      <vt:lpstr>System Font Regular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Huntingtin protein (HTT)  and Huntington Diseass (HD)</vt:lpstr>
      <vt:lpstr>HTT gene poison exon spicing in </vt:lpstr>
      <vt:lpstr>TST11872 Study design</vt:lpstr>
      <vt:lpstr>Differential spliced genes</vt:lpstr>
      <vt:lpstr>DSG and dPSI in eoi</vt:lpstr>
      <vt:lpstr>Differential Algorithm </vt:lpstr>
      <vt:lpstr>DSG and dPSI in eoi</vt:lpstr>
      <vt:lpstr>DSG and dPSI in eoi</vt:lpstr>
      <vt:lpstr>The 9 ggsashimi plots in PDF format</vt:lpstr>
      <vt:lpstr>It looks more than toxic exon spicing in </vt:lpstr>
      <vt:lpstr>dPSI and stop_codon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34</cp:revision>
  <dcterms:created xsi:type="dcterms:W3CDTF">2021-06-27T14:47:41Z</dcterms:created>
  <dcterms:modified xsi:type="dcterms:W3CDTF">2022-08-17T02:56:33Z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0x0101005513C9A966515F43B10874FC34CFCDD0</vt:lpwstr>
  </property>
</Properties>
</file>